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15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64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22945-DA5C-50BD-DC7E-E0900AC13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F3B752-AA3E-B53B-A80B-0E0259B48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ACD50-95F7-748A-3469-5091E471C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497D9-032A-341D-051B-FEA2B6C3A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65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121173"/>
            <a:ext cx="1371600" cy="0"/>
          </a:xfrm>
          <a:prstGeom prst="line">
            <a:avLst/>
          </a:prstGeom>
          <a:noFill/>
          <a:ln w="2540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/>
          <p:cNvSpPr txBox="1"/>
          <p:nvPr/>
        </p:nvSpPr>
        <p:spPr>
          <a:xfrm>
            <a:off x="548640" y="1121173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 err="1">
                <a:solidFill>
                  <a:srgbClr val="2A4B3D"/>
                </a:solidFill>
                <a:latin typeface="Calibri" pitchFamily="34" charset="0"/>
                <a:cs typeface="Calibri" pitchFamily="34" charset="-120"/>
              </a:rPr>
              <a:t>www.gruposep.cl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CRÍTICA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97480"/>
            <a:ext cx="11094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Matriz de Factores de Riesgo</a:t>
            </a:r>
            <a:endParaRPr lang="en-US" sz="40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la Ley N° 21.659 de Seguridad Privada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4805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 normativo, alcances metodológicos y el nuevo rol estratégico</a:t>
            </a:r>
            <a:endParaRPr lang="en-US" sz="15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industria en el Sistema Nacional de Seguridad Pública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623560"/>
            <a:ext cx="2011680" cy="0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 txBox="1"/>
          <p:nvPr/>
        </p:nvSpPr>
        <p:spPr>
          <a:xfrm>
            <a:off x="5349240" y="5989320"/>
            <a:ext cx="1927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 err="1">
                <a:solidFill>
                  <a:srgbClr val="7C8781"/>
                </a:solidFill>
                <a:latin typeface="Calibri" pitchFamily="34" charset="0"/>
                <a:cs typeface="Calibri" pitchFamily="34" charset="-120"/>
              </a:rPr>
              <a:t>Septiembre</a:t>
            </a:r>
            <a:r>
              <a:rPr lang="en-US" sz="1200" i="1" dirty="0">
                <a:solidFill>
                  <a:srgbClr val="7C8781"/>
                </a:solidFill>
                <a:latin typeface="Calibri" pitchFamily="34" charset="0"/>
                <a:cs typeface="Calibri" pitchFamily="34" charset="-120"/>
              </a:rPr>
              <a:t> 2026</a:t>
            </a:r>
            <a:endParaRPr lang="en-US" sz="1200" i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3831F14-053A-3C6C-B15B-FDE3E8B28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03" y="269642"/>
            <a:ext cx="1041674" cy="8333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 NORMATIVO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un listado fijo de 1981 a un instrumento técnico de riesgo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120640" cy="3749040"/>
          </a:xfrm>
          <a:prstGeom prst="roundRect">
            <a:avLst>
              <a:gd name="adj" fmla="val 1463"/>
            </a:avLst>
          </a:prstGeom>
          <a:solidFill>
            <a:srgbClr val="F4F6F5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868680" y="2286000"/>
            <a:ext cx="640080" cy="640080"/>
          </a:xfrm>
          <a:prstGeom prst="ellipse">
            <a:avLst/>
          </a:prstGeom>
          <a:solidFill>
            <a:srgbClr val="4A5852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deck/icon_gavel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01" y="245242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23500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RÉGIMEN ANTERIOR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262432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Decreto Ley N° 3.607 (1981)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20040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de 40 años de vigencia.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fija de actividades obligadas.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método común para clasificar o graduar el riesgo real.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943600" y="1965960"/>
            <a:ext cx="5696712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1905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Shape 8"/>
          <p:cNvSpPr/>
          <p:nvPr/>
        </p:nvSpPr>
        <p:spPr>
          <a:xfrm>
            <a:off x="6263640" y="2286000"/>
            <a:ext cx="640080" cy="64008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2" name="Image 1" descr="/home/claude/deck/icon_shield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061" y="245242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086600" y="235000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NUEVO RÉGIMEN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7086600" y="262432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Ley N° 21.659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6263640" y="3200400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Publicada en marzo de 2024; vigente desde noviembre de 2025.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Reglamento e institucionalidad clara: la SPD concentra las funciones normativas y de autorización.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Carabineros actúa como agente fiscalizador.</a:t>
            </a:r>
            <a:endParaRPr lang="en-US" sz="1450" dirty="0"/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Reemplaza el "porque siempre se hizo así" por métricas estandarizadas.</a:t>
            </a:r>
            <a:endParaRPr lang="en-US" sz="1450" dirty="0"/>
          </a:p>
        </p:txBody>
      </p:sp>
      <p:sp>
        <p:nvSpPr>
          <p:cNvPr id="17" name="Text 12"/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8" name="Text 13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13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0BB5369-3A32-ED10-279A-B0B54E59B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 Y PARA QUÉ SIRVE?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un historial crediticio, pero para la seguridad de una empresa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1091672" cy="1051560"/>
          </a:xfrm>
          <a:prstGeom prst="roundRect">
            <a:avLst>
              <a:gd name="adj" fmla="val 5217"/>
            </a:avLst>
          </a:prstGeom>
          <a:solidFill>
            <a:srgbClr val="F4F6F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685800" cy="68580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deck/icon_char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8" y="232714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2057400"/>
            <a:ext cx="9692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Matriz de Factores de Riesgo toma variables observables —qué hace la entidad, dónde está, cómo opera— y las convierte en un puntaje que determina cuánta seguridad necesita.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3375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 LEGAL QUE LA SUSTENTA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3749040"/>
            <a:ext cx="3566160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Shape 7"/>
          <p:cNvSpPr/>
          <p:nvPr/>
        </p:nvSpPr>
        <p:spPr>
          <a:xfrm>
            <a:off x="777240" y="3977640"/>
            <a:ext cx="502920" cy="5029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8"/>
          <p:cNvSpPr txBox="1"/>
          <p:nvPr/>
        </p:nvSpPr>
        <p:spPr>
          <a:xfrm>
            <a:off x="777240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A4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1417320" y="400507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Ley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46177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 valorar el riesgo de cada entidad.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15968" y="3749040"/>
            <a:ext cx="3566160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Shape 12"/>
          <p:cNvSpPr/>
          <p:nvPr/>
        </p:nvSpPr>
        <p:spPr>
          <a:xfrm>
            <a:off x="4544568" y="3977640"/>
            <a:ext cx="502920" cy="5029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6" name="Text 13"/>
          <p:cNvSpPr txBox="1"/>
          <p:nvPr/>
        </p:nvSpPr>
        <p:spPr>
          <a:xfrm>
            <a:off x="4544568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A4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184648" y="400507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Reglamento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544568" y="46177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Fija los tres niveles de riesgo: bajo, medio y alto.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083296" y="3749040"/>
            <a:ext cx="3566160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0" name="Shape 17"/>
          <p:cNvSpPr/>
          <p:nvPr/>
        </p:nvSpPr>
        <p:spPr>
          <a:xfrm>
            <a:off x="8311896" y="3977640"/>
            <a:ext cx="502920" cy="50292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1" name="Text 18"/>
          <p:cNvSpPr txBox="1"/>
          <p:nvPr/>
        </p:nvSpPr>
        <p:spPr>
          <a:xfrm>
            <a:off x="8311896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A4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8951976" y="400507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Resolución Exenta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8311896" y="46177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Aprueba el instrumento técnico final: la Matriz.</a:t>
            </a:r>
            <a:endParaRPr lang="en-US" sz="125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6235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Objetivar  ·  Clasificar  ·  Proporcionar  ·  Profesionalizar</a:t>
            </a:r>
            <a:endParaRPr lang="en-US" sz="1300" dirty="0"/>
          </a:p>
        </p:txBody>
      </p:sp>
      <p:sp>
        <p:nvSpPr>
          <p:cNvPr id="27" name="Text 23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13</a:t>
            </a:r>
            <a:endParaRPr lang="en-US" sz="900" dirty="0"/>
          </a:p>
        </p:txBody>
      </p:sp>
      <p:sp>
        <p:nvSpPr>
          <p:cNvPr id="28" name="Shape 24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42D1106A-6DD0-1B1C-5B99-103E2257D023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1901C23-D7D9-85E0-7033-D516F7C60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 INDICADORES · DOS DIMENSIONES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Mismo puntaje, origen distinto del riesgo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3703320"/>
          </a:xfrm>
          <a:prstGeom prst="roundRect">
            <a:avLst>
              <a:gd name="adj" fmla="val 1481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731520" cy="731520"/>
          </a:xfrm>
          <a:prstGeom prst="ellipse">
            <a:avLst/>
          </a:prstGeom>
          <a:solidFill>
            <a:srgbClr val="4A5852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deck/icon_stor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5" y="2476195"/>
            <a:ext cx="351130" cy="35113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235000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EXTERNOS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62432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Farmacia de barrio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1737360" y="30175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vulnerabilidad delictual del sector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566160"/>
            <a:ext cx="4800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Entorno del sector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de vigilancia policial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Rutas de escape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263640" y="1965960"/>
            <a:ext cx="5349240" cy="3703320"/>
          </a:xfrm>
          <a:prstGeom prst="roundRect">
            <a:avLst>
              <a:gd name="adj" fmla="val 1481"/>
            </a:avLst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6537960" y="228600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3" name="Image 1" descr="/home/claude/deck/icon_building_2A4B3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55" y="2476195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52360" y="235000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FDC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INTERNOS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7452360" y="262432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Multitienda de retail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7452360" y="30175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FDC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un mall, entorno en apariencia seguro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6537960" y="3566160"/>
            <a:ext cx="4800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 de efectivo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de actividad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concurrencia de público (aforo)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 ambas dimensiones no es un capricho metodológico: permite diagnosticar el origen del riesgo, no solo su magnitud.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13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92989E2C-79C2-58EB-01D1-7F88E1799535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A7F45F86-A849-F6E6-F1EC-C44CB03710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PUNTAJE A LA OBLIGACIÓN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cálculo ponderado de 1 a 10 define la exigencia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4436669" cy="777240"/>
          </a:xfrm>
          <a:prstGeom prst="rect">
            <a:avLst/>
          </a:prstGeom>
          <a:solidFill>
            <a:srgbClr val="F4F6F5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4985309" y="2011680"/>
            <a:ext cx="3327502" cy="777240"/>
          </a:xfrm>
          <a:prstGeom prst="rect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Shape 4"/>
          <p:cNvSpPr/>
          <p:nvPr/>
        </p:nvSpPr>
        <p:spPr>
          <a:xfrm>
            <a:off x="8312810" y="2011680"/>
            <a:ext cx="3327502" cy="777240"/>
          </a:xfrm>
          <a:prstGeom prst="rect">
            <a:avLst/>
          </a:prstGeom>
          <a:solidFill>
            <a:srgbClr val="1B322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5"/>
          <p:cNvSpPr txBox="1"/>
          <p:nvPr/>
        </p:nvSpPr>
        <p:spPr>
          <a:xfrm>
            <a:off x="548640" y="2011680"/>
            <a:ext cx="443666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– 4  ·  RIESGO BAJO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985309" y="2011680"/>
            <a:ext cx="332750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– 7  ·  RIESGO MEDIO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312810" y="2011680"/>
            <a:ext cx="332750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– 10  ·  RIESGO ALTO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0175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medio: </a:t>
            </a:r>
            <a:r>
              <a:rPr lang="en-US" sz="1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exige un estudio de seguridad aprobado por la autoridad.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0156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alto: </a:t>
            </a:r>
            <a:r>
              <a:rPr lang="en-US" sz="1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además del estudio, se exige un sistema de vigilancia privada completo.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977640"/>
            <a:ext cx="11091672" cy="777240"/>
          </a:xfrm>
          <a:prstGeom prst="roundRect">
            <a:avLst>
              <a:gd name="adj" fmla="val 7059"/>
            </a:avLst>
          </a:prstGeom>
          <a:solidFill>
            <a:srgbClr val="F4F6F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1"/>
          <p:cNvSpPr txBox="1"/>
          <p:nvPr/>
        </p:nvSpPr>
        <p:spPr>
          <a:xfrm>
            <a:off x="822960" y="397764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i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décima de punto —entre 7,9 y 8,0— puede separar dos mundos regulatorios completamente distintos. ¿Es razonable que una fracción de puntaje determine si una empresa necesita todo un equipo de seguridad?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11091672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905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Shape 13"/>
          <p:cNvSpPr/>
          <p:nvPr/>
        </p:nvSpPr>
        <p:spPr>
          <a:xfrm>
            <a:off x="777240" y="5120640"/>
            <a:ext cx="822960" cy="82296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6" name="Image 0" descr="/home/claude/deck/icon_stor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5334610"/>
            <a:ext cx="395021" cy="395021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783080" y="5029200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CASO: FERRETERÍA DE "DON PANCHO"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1783080" y="5321808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Pyme de barrio que funcionaba con una alarma comprada en tienda. Si su puntaje sube a riesgo medio, debe encargar un estudio de seguridad técnico, aprobado por la autoridad, con vigencia de 4 años: de una decisión de sentido común a una obligación documentada.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13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F9ACA342-BF74-1A62-961E-930DF5E109A1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E3CC6E8A-CD3F-DCD1-3C1A-FBEC3911C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HOJA DE RUTA DE LA IMPLEMENTACIÓN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cuenta regresiva ya en marcha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417320" y="3566160"/>
            <a:ext cx="9372600" cy="0"/>
          </a:xfrm>
          <a:prstGeom prst="line">
            <a:avLst/>
          </a:prstGeom>
          <a:noFill/>
          <a:ln w="381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1289304" y="3438144"/>
            <a:ext cx="256032" cy="256032"/>
          </a:xfrm>
          <a:prstGeom prst="ellipse">
            <a:avLst/>
          </a:prstGeom>
          <a:solidFill>
            <a:srgbClr val="2A4B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6" name="Shape 4"/>
          <p:cNvSpPr/>
          <p:nvPr/>
        </p:nvSpPr>
        <p:spPr>
          <a:xfrm>
            <a:off x="1417320" y="3246120"/>
            <a:ext cx="0" cy="256032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Text 5"/>
          <p:cNvSpPr txBox="1"/>
          <p:nvPr/>
        </p:nvSpPr>
        <p:spPr>
          <a:xfrm>
            <a:off x="365760" y="21488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 2024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365760" y="2468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publica la Ley N° 21.659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32454" y="3438144"/>
            <a:ext cx="256032" cy="256032"/>
          </a:xfrm>
          <a:prstGeom prst="ellipse">
            <a:avLst/>
          </a:prstGeom>
          <a:solidFill>
            <a:srgbClr val="2A4B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Shape 8"/>
          <p:cNvSpPr/>
          <p:nvPr/>
        </p:nvSpPr>
        <p:spPr>
          <a:xfrm>
            <a:off x="3760470" y="3694176"/>
            <a:ext cx="0" cy="256032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Text 9"/>
          <p:cNvSpPr txBox="1"/>
          <p:nvPr/>
        </p:nvSpPr>
        <p:spPr>
          <a:xfrm>
            <a:off x="2708910" y="40690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2025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2708910" y="43891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publica el Reglamento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975604" y="3438144"/>
            <a:ext cx="256032" cy="256032"/>
          </a:xfrm>
          <a:prstGeom prst="ellipse">
            <a:avLst/>
          </a:prstGeom>
          <a:solidFill>
            <a:srgbClr val="2A4B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Shape 12"/>
          <p:cNvSpPr/>
          <p:nvPr/>
        </p:nvSpPr>
        <p:spPr>
          <a:xfrm>
            <a:off x="6103620" y="3246120"/>
            <a:ext cx="0" cy="256032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Text 13"/>
          <p:cNvSpPr txBox="1"/>
          <p:nvPr/>
        </p:nvSpPr>
        <p:spPr>
          <a:xfrm>
            <a:off x="5052060" y="21488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2025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5052060" y="2468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Exenta aprueba la Matriz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318754" y="3438144"/>
            <a:ext cx="256032" cy="256032"/>
          </a:xfrm>
          <a:prstGeom prst="ellipse">
            <a:avLst/>
          </a:prstGeom>
          <a:solidFill>
            <a:srgbClr val="2A4B3D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Shape 16"/>
          <p:cNvSpPr/>
          <p:nvPr/>
        </p:nvSpPr>
        <p:spPr>
          <a:xfrm>
            <a:off x="8446770" y="3694176"/>
            <a:ext cx="0" cy="256032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Text 17"/>
          <p:cNvSpPr txBox="1"/>
          <p:nvPr/>
        </p:nvSpPr>
        <p:spPr>
          <a:xfrm>
            <a:off x="7395210" y="40690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2025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395210" y="43891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 en vigencia en todo Chile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0661904" y="3438144"/>
            <a:ext cx="256032" cy="256032"/>
          </a:xfrm>
          <a:prstGeom prst="ellipse">
            <a:avLst/>
          </a:prstGeom>
          <a:solidFill>
            <a:srgbClr val="1B3229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2" name="Shape 20"/>
          <p:cNvSpPr/>
          <p:nvPr/>
        </p:nvSpPr>
        <p:spPr>
          <a:xfrm>
            <a:off x="10789920" y="3246120"/>
            <a:ext cx="0" cy="256032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3" name="Text 21"/>
          <p:cNvSpPr txBox="1"/>
          <p:nvPr/>
        </p:nvSpPr>
        <p:spPr>
          <a:xfrm>
            <a:off x="9720072" y="21488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2027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9720072" y="2468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Plazo final de migración al nuevo sistema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13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8889D6FD-C279-A818-782A-3BF40FC502BD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D163A032-47EE-3CA3-137E-FF3A8E4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PASO A PASO · 4 ETAPAS ESENCIALES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autoevaluación a la revalidación continua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97480" cy="4160520"/>
          </a:xfrm>
          <a:prstGeom prst="roundRect">
            <a:avLst>
              <a:gd name="adj" fmla="val 2034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377440" y="2167128"/>
            <a:ext cx="566928" cy="566928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7" name="Image 0" descr="/home/claude/deck/icon_searc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841" y="2314529"/>
            <a:ext cx="272125" cy="27212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2834640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Autodiagnóstico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429000"/>
            <a:ext cx="2331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entidad revisa sus propias variables —entorno, efectivo, aforo, actividad— y estima su riesgo antes que la autoridad. Incluye la confirmación oficial: nivel de riesgo, visita de inspección y resolución de entidad obligada.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3255264" y="3726180"/>
            <a:ext cx="118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3383280" y="1965960"/>
            <a:ext cx="2697480" cy="4160520"/>
          </a:xfrm>
          <a:prstGeom prst="roundRect">
            <a:avLst>
              <a:gd name="adj" fmla="val 2034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Text 9"/>
          <p:cNvSpPr txBox="1"/>
          <p:nvPr/>
        </p:nvSpPr>
        <p:spPr>
          <a:xfrm>
            <a:off x="356616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>
            <a:off x="5212080" y="2167128"/>
            <a:ext cx="566928" cy="566928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4" name="Image 1" descr="/home/claude/deck/icon_filesign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481" y="2314529"/>
            <a:ext cx="272125" cy="27212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566160" y="2834640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Estudio de seguridad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3566160" y="3429000"/>
            <a:ext cx="2331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documento técnico que traduce el nivel de riesgo en medidas concretas, aprobado por la Subsecretaría antes de tener validez.</a:t>
            </a:r>
            <a:endParaRPr lang="en-US" sz="1150" dirty="0"/>
          </a:p>
        </p:txBody>
      </p:sp>
      <p:sp>
        <p:nvSpPr>
          <p:cNvPr id="17" name="Text 13"/>
          <p:cNvSpPr txBox="1"/>
          <p:nvPr/>
        </p:nvSpPr>
        <p:spPr>
          <a:xfrm>
            <a:off x="6089904" y="3726180"/>
            <a:ext cx="118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600" dirty="0"/>
          </a:p>
        </p:txBody>
      </p:sp>
      <p:sp>
        <p:nvSpPr>
          <p:cNvPr id="18" name="Shape 14"/>
          <p:cNvSpPr/>
          <p:nvPr/>
        </p:nvSpPr>
        <p:spPr>
          <a:xfrm>
            <a:off x="6217920" y="1965960"/>
            <a:ext cx="2697480" cy="4160520"/>
          </a:xfrm>
          <a:prstGeom prst="roundRect">
            <a:avLst>
              <a:gd name="adj" fmla="val 2034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Text 15"/>
          <p:cNvSpPr txBox="1"/>
          <p:nvPr/>
        </p:nvSpPr>
        <p:spPr>
          <a:xfrm>
            <a:off x="640080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20" name="Shape 16"/>
          <p:cNvSpPr/>
          <p:nvPr/>
        </p:nvSpPr>
        <p:spPr>
          <a:xfrm>
            <a:off x="8046720" y="2167128"/>
            <a:ext cx="566928" cy="566928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1" name="Image 2" descr="/home/claude/deck/icon_usershield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121" y="2314529"/>
            <a:ext cx="272125" cy="27212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400800" y="2834640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Implementación y dotación</a:t>
            </a:r>
            <a:endParaRPr lang="en-US" sz="1550" dirty="0"/>
          </a:p>
        </p:txBody>
      </p:sp>
      <p:sp>
        <p:nvSpPr>
          <p:cNvPr id="23" name="Text 18"/>
          <p:cNvSpPr txBox="1"/>
          <p:nvPr/>
        </p:nvSpPr>
        <p:spPr>
          <a:xfrm>
            <a:off x="6400800" y="3429000"/>
            <a:ext cx="2331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ejecutan las medidas y se incorpora al personal certificado —jefes, encargados, vigilantes— que hace operativo el sistema.</a:t>
            </a:r>
            <a:endParaRPr lang="en-US" sz="1150" dirty="0"/>
          </a:p>
        </p:txBody>
      </p:sp>
      <p:sp>
        <p:nvSpPr>
          <p:cNvPr id="24" name="Text 19"/>
          <p:cNvSpPr txBox="1"/>
          <p:nvPr/>
        </p:nvSpPr>
        <p:spPr>
          <a:xfrm>
            <a:off x="8924544" y="3726180"/>
            <a:ext cx="118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8DE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600" dirty="0"/>
          </a:p>
        </p:txBody>
      </p:sp>
      <p:sp>
        <p:nvSpPr>
          <p:cNvPr id="25" name="Shape 20"/>
          <p:cNvSpPr/>
          <p:nvPr/>
        </p:nvSpPr>
        <p:spPr>
          <a:xfrm>
            <a:off x="9052560" y="1965960"/>
            <a:ext cx="2697480" cy="4160520"/>
          </a:xfrm>
          <a:prstGeom prst="roundRect">
            <a:avLst>
              <a:gd name="adj" fmla="val 2034"/>
            </a:avLst>
          </a:prstGeom>
          <a:solidFill>
            <a:srgbClr val="2A4B3D"/>
          </a:solidFill>
          <a:ln w="1270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6" name="Text 21"/>
          <p:cNvSpPr txBox="1"/>
          <p:nvPr/>
        </p:nvSpPr>
        <p:spPr>
          <a:xfrm>
            <a:off x="9235440" y="214884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27" name="Shape 22"/>
          <p:cNvSpPr/>
          <p:nvPr/>
        </p:nvSpPr>
        <p:spPr>
          <a:xfrm>
            <a:off x="10881360" y="2167128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8" name="Image 3" descr="/home/claude/deck/icon_sync_2A4B3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8761" y="2314529"/>
            <a:ext cx="272125" cy="272125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9235440" y="2834640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Monitoreo y revalidación</a:t>
            </a:r>
            <a:endParaRPr lang="en-US" sz="1550" dirty="0"/>
          </a:p>
        </p:txBody>
      </p:sp>
      <p:sp>
        <p:nvSpPr>
          <p:cNvPr id="30" name="Text 24"/>
          <p:cNvSpPr txBox="1"/>
          <p:nvPr/>
        </p:nvSpPr>
        <p:spPr>
          <a:xfrm>
            <a:off x="9235440" y="3429000"/>
            <a:ext cx="2331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C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verifica que las medidas sigan siendo adecuadas y se renueva el estudio antes de su vencimiento: el riesgo es dinámico, no estático.</a:t>
            </a:r>
            <a:endParaRPr lang="en-US" sz="1150" dirty="0"/>
          </a:p>
        </p:txBody>
      </p:sp>
      <p:sp>
        <p:nvSpPr>
          <p:cNvPr id="33" name="Text 26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13</a:t>
            </a:r>
            <a:endParaRPr lang="en-US" sz="900" dirty="0"/>
          </a:p>
        </p:txBody>
      </p:sp>
      <p:sp>
        <p:nvSpPr>
          <p:cNvPr id="34" name="Shape 27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12A36FF5-B33C-9CC0-1F09-0C71E6E09B2F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1CEA6321-D488-920D-4E0E-C975A5DFA6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VENTAJAS, LÍMITES Y DESAFÍOS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revisión crítica exige incomodar un poco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9496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640080" cy="64008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deck/icon_check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231526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22402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POSITIVO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34640"/>
            <a:ext cx="4846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Objetividad y trazabilidad de cada decisión.</a:t>
            </a:r>
            <a:endParaRPr lang="en-US" sz="13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Profesionalización: 400 horas de formación especializada para ser jefe de seguridad — el equivalente a un semestre completo de estudios.</a:t>
            </a:r>
            <a:endParaRPr lang="en-US" sz="13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seguridad privada deja de ser un oficio aprendido en el terreno y se convierte en una disciplina con estándares formales.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72200" y="1920240"/>
            <a:ext cx="5468112" cy="4160520"/>
          </a:xfrm>
          <a:prstGeom prst="roundRect">
            <a:avLst>
              <a:gd name="adj" fmla="val 1319"/>
            </a:avLst>
          </a:prstGeom>
          <a:solidFill>
            <a:srgbClr val="1B322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0" name="Shape 7"/>
          <p:cNvSpPr/>
          <p:nvPr/>
        </p:nvSpPr>
        <p:spPr>
          <a:xfrm>
            <a:off x="6446520" y="21488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1" name="Image 1" descr="/home/claude/deck/icon_warning_1B32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231526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269480" y="2240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FDC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LÍMITES Y DESAFÍOS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446520" y="2834640"/>
            <a:ext cx="49377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0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ley faculta al Subsecretario a ponderar en su mérito el resultado de la Matriz: ¿flexibilidad inteligente o discrecionalidad reintroducida?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0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depende de estadísticas oficiales que no siempre están actualizadas.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0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Elaborar un estudio de seguridad cuesta tiempo y dinero que una pyme no siempre tiene.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0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tramos de puntaje son proyecciones sobre escenarios estáticos, ante una realidad dinámica.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13</a:t>
            </a:r>
            <a:endParaRPr lang="en-US" sz="900" dirty="0"/>
          </a:p>
        </p:txBody>
      </p:sp>
      <p:sp>
        <p:nvSpPr>
          <p:cNvPr id="17" name="Shape 12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5F938131-7E35-222D-D070-87D661140D2E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C37B1DA-7BF8-11B8-5859-71BB623B5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PRIMER GRAN GIRO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seguridad operativa a la gestión estratégica del riesgo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5120640" cy="1554480"/>
          </a:xfrm>
          <a:prstGeom prst="roundRect">
            <a:avLst>
              <a:gd name="adj" fmla="val 3529"/>
            </a:avLst>
          </a:prstGeom>
          <a:solidFill>
            <a:srgbClr val="F4F6F5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 txBox="1"/>
          <p:nvPr/>
        </p:nvSpPr>
        <p:spPr>
          <a:xfrm>
            <a:off x="822960" y="24505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ANTES: BASTABA CON TENER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3464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¿Tiene guardias? ¿Tiene cámaras? ¿Tiene alarmas?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76072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A4B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492240" y="2286000"/>
            <a:ext cx="5148072" cy="1554480"/>
          </a:xfrm>
          <a:prstGeom prst="roundRect">
            <a:avLst>
              <a:gd name="adj" fmla="val 3529"/>
            </a:avLst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7"/>
          <p:cNvSpPr txBox="1"/>
          <p:nvPr/>
        </p:nvSpPr>
        <p:spPr>
          <a:xfrm>
            <a:off x="6766560" y="245059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CFDC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AHORA: HAY QUE JUSTIFICAR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766560" y="283464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¿Puede explicar, con evidencia, por qué eligió ese nivel de seguridad y no otro?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6052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seguridad deja de resolverse en la conserjería y sube directamente a la mesa del directorio.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892040"/>
            <a:ext cx="534924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3" name="Shape 11"/>
          <p:cNvSpPr/>
          <p:nvPr/>
        </p:nvSpPr>
        <p:spPr>
          <a:xfrm>
            <a:off x="777240" y="5093208"/>
            <a:ext cx="548640" cy="54864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4" name="Image 0" descr="/home/claude/deck/icon_balanc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5235854"/>
            <a:ext cx="263347" cy="263347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508760" y="5074920"/>
            <a:ext cx="4343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mismo salto que vivió el compliance penal con la Ley N° 20.393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6263640" y="4892040"/>
            <a:ext cx="5376672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Shape 14"/>
          <p:cNvSpPr/>
          <p:nvPr/>
        </p:nvSpPr>
        <p:spPr>
          <a:xfrm>
            <a:off x="6492240" y="5093208"/>
            <a:ext cx="548640" cy="54864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8" name="Image 1" descr="/home/claude/deck/icon_network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886" y="5235854"/>
            <a:ext cx="263347" cy="263347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7223760" y="5074920"/>
            <a:ext cx="4434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mismo salto que hoy vive la ciberseguridad en cualquier compañía formal</a:t>
            </a:r>
            <a:endParaRPr lang="en-US" sz="1350" dirty="0"/>
          </a:p>
        </p:txBody>
      </p:sp>
      <p:sp>
        <p:nvSpPr>
          <p:cNvPr id="22" name="Text 17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13</a:t>
            </a:r>
            <a:endParaRPr lang="en-US" sz="900" dirty="0"/>
          </a:p>
        </p:txBody>
      </p:sp>
      <p:sp>
        <p:nvSpPr>
          <p:cNvPr id="23" name="Shape 18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E382461F-81FF-7330-5FE7-0E3410B5F3AE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983A63CA-8669-A953-E4AB-730F82856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 DE PARADIGMA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seguridad privada pasa a formar parte del Sistema Nacional de Seguridad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11091672" cy="1051560"/>
          </a:xfrm>
          <a:prstGeom prst="roundRect">
            <a:avLst>
              <a:gd name="adj" fmla="val 5217"/>
            </a:avLst>
          </a:prstGeom>
          <a:solidFill>
            <a:srgbClr val="F4F6F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i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"Coadyuvante"</a:t>
            </a:r>
            <a:r>
              <a:rPr lang="en-US" sz="1500" i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significa que ayuda, que contribuye a lograr un objetivo junto a otro. La ley ya no nos trata como un actor periférico, sino como coproductores de seguridad.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3474720"/>
            <a:ext cx="205740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Shape 5"/>
          <p:cNvSpPr/>
          <p:nvPr/>
        </p:nvSpPr>
        <p:spPr>
          <a:xfrm>
            <a:off x="1211580" y="3703320"/>
            <a:ext cx="731520" cy="73152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8" name="Image 0" descr="/home/claude/deck/icon_usershield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775" y="3893515"/>
            <a:ext cx="351130" cy="35113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45262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Guardias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2743200" y="3474720"/>
            <a:ext cx="205740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1" name="Shape 8"/>
          <p:cNvSpPr/>
          <p:nvPr/>
        </p:nvSpPr>
        <p:spPr>
          <a:xfrm>
            <a:off x="3406140" y="3703320"/>
            <a:ext cx="731520" cy="73152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2" name="Image 1" descr="/home/claude/deck/icon_userscog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6335" y="3893515"/>
            <a:ext cx="351130" cy="35113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34640" y="45262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Jefes de seguridad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937760" y="3474720"/>
            <a:ext cx="205740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Shape 11"/>
          <p:cNvSpPr/>
          <p:nvPr/>
        </p:nvSpPr>
        <p:spPr>
          <a:xfrm>
            <a:off x="5600700" y="3703320"/>
            <a:ext cx="731520" cy="73152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6" name="Image 2" descr="/home/claude/deck/icon_char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895" y="3893515"/>
            <a:ext cx="351130" cy="35113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029200" y="45262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Analistas de riesgo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7132320" y="3474720"/>
            <a:ext cx="205740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Shape 14"/>
          <p:cNvSpPr/>
          <p:nvPr/>
        </p:nvSpPr>
        <p:spPr>
          <a:xfrm>
            <a:off x="7795260" y="3703320"/>
            <a:ext cx="731520" cy="73152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0" name="Image 3" descr="/home/claude/deck/icon_clipboar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455" y="3893515"/>
            <a:ext cx="351130" cy="35113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223760" y="45262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Encargados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9326880" y="3474720"/>
            <a:ext cx="205740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3" name="Shape 17"/>
          <p:cNvSpPr/>
          <p:nvPr/>
        </p:nvSpPr>
        <p:spPr>
          <a:xfrm>
            <a:off x="9989820" y="3703320"/>
            <a:ext cx="731520" cy="73152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4" name="Image 4" descr="/home/claude/deck/icon_shield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0015" y="3893515"/>
            <a:ext cx="351130" cy="35113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9418320" y="45262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Vigilantes</a:t>
            </a:r>
            <a:endParaRPr lang="en-US" sz="1250" dirty="0"/>
          </a:p>
        </p:txBody>
      </p:sp>
      <p:sp>
        <p:nvSpPr>
          <p:cNvPr id="26" name="Text 19"/>
          <p:cNvSpPr txBox="1"/>
          <p:nvPr/>
        </p:nvSpPr>
        <p:spPr>
          <a:xfrm>
            <a:off x="548640" y="530352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Todos, hoy, coadyuvantes de este modelo — por primera vez, la ley reconoce que nuestro trabajo importa para la seguridad de todo Chile.</a:t>
            </a:r>
            <a:endParaRPr lang="en-US" sz="1400" dirty="0"/>
          </a:p>
        </p:txBody>
      </p:sp>
      <p:sp>
        <p:nvSpPr>
          <p:cNvPr id="29" name="Text 21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13</a:t>
            </a:r>
            <a:endParaRPr lang="en-US" sz="900" dirty="0"/>
          </a:p>
        </p:txBody>
      </p:sp>
      <p:sp>
        <p:nvSpPr>
          <p:cNvPr id="30" name="Shape 22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AE50912D-C777-B404-FC0C-3DDEF5A93B4A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04F25236-6992-529B-484F-4EC9713F49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kern="0" spc="3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ES LA INVITACIÓN?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Formar parte de este nuevo capítulo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1371600" cy="137160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5" name="Image 0" descr="/home/claude/deck/icon_handshak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459736"/>
            <a:ext cx="658368" cy="6583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148840"/>
            <a:ext cx="9418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1B32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Ley N° 21.659 no es solo una lista de obligaciones que cumplir: es el reconocimiento largamente esperado de que nuestro trabajo importa para la seguridad de todo Chile.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3703320"/>
            <a:ext cx="11091672" cy="1737360"/>
          </a:xfrm>
          <a:prstGeom prst="roundRect">
            <a:avLst>
              <a:gd name="adj" fmla="val 3158"/>
            </a:avLst>
          </a:prstGeom>
          <a:solidFill>
            <a:srgbClr val="1B3229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 txBox="1"/>
          <p:nvPr/>
        </p:nvSpPr>
        <p:spPr>
          <a:xfrm>
            <a:off x="868680" y="393192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Participar del sistema nacional de seguridad significa que cada turno, cada ronda, cada estudio de seguridad bien hecho, suma directamente al país que queremos construir.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868680" y="4800600"/>
            <a:ext cx="10424160" cy="0"/>
          </a:xfrm>
          <a:prstGeom prst="line">
            <a:avLst/>
          </a:prstGeom>
          <a:noFill/>
          <a:ln w="12700">
            <a:solidFill>
              <a:srgbClr val="3D5A4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Text 7"/>
          <p:cNvSpPr txBox="1"/>
          <p:nvPr/>
        </p:nvSpPr>
        <p:spPr>
          <a:xfrm>
            <a:off x="868680" y="49377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instrumento no es una carga administrativa más: es una invitación abierta a profesionalizarnos, a sumar nuestro talento, a participar activamente en el desarrollo de Chile.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13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C136BAE-47A8-2E41-C74C-5865CDA54E4B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89EB13E-FDF3-6DE8-779D-1A0B6C022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75504" y="685800"/>
            <a:ext cx="1828800" cy="182880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3" name="Image 0" descr="/home/claude/deck/icon_targe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0992" y="1161288"/>
            <a:ext cx="877824" cy="8778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26974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400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CONCLUSIÓN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3108960"/>
            <a:ext cx="10332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“La Matriz no es perfecta,</a:t>
            </a:r>
            <a:endParaRPr lang="en-US" sz="28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pero es infinitamente mejor que adivinar.”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828800" y="4526280"/>
            <a:ext cx="8503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ley que la contiene no es solo una exigencia técnica: es el primer reconocimiento formal de que la seguridad privada es parte activa y coadyuvante del sistema de seguridad de todo Chile.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175504" y="5440680"/>
            <a:ext cx="1828800" cy="0"/>
          </a:xfrm>
          <a:prstGeom prst="line">
            <a:avLst/>
          </a:prstGeom>
          <a:noFill/>
          <a:ln w="19050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5"/>
          <p:cNvSpPr txBox="1"/>
          <p:nvPr/>
        </p:nvSpPr>
        <p:spPr>
          <a:xfrm>
            <a:off x="1828800" y="557784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A4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esperen a que la Matriz los encuentre — encuéntrenla ustedes primero.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11000232" y="634593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1BF1C46-394E-2A86-CE9A-B897AC3C28E4}"/>
              </a:ext>
            </a:extLst>
          </p:cNvPr>
          <p:cNvSpPr txBox="1"/>
          <p:nvPr/>
        </p:nvSpPr>
        <p:spPr>
          <a:xfrm>
            <a:off x="2057400" y="6386666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 err="1">
                <a:solidFill>
                  <a:schemeClr val="bg1">
                    <a:lumMod val="50000"/>
                  </a:schemeClr>
                </a:solidFill>
                <a:latin typeface="American Typewriter" panose="02090604020004020304" pitchFamily="18" charset="77"/>
                <a:cs typeface="Calibri" pitchFamily="34" charset="-120"/>
              </a:rPr>
              <a:t>www.gruposep.cl</a:t>
            </a:r>
            <a:endParaRPr lang="en-US" sz="1100" i="1" dirty="0">
              <a:solidFill>
                <a:schemeClr val="bg1">
                  <a:lumMod val="50000"/>
                </a:schemeClr>
              </a:solidFill>
              <a:latin typeface="American Typewriter" panose="02090604020004020304" pitchFamily="18" charset="77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8965D70-3737-7564-FFF6-ED448F6EA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 rot="20547660">
            <a:off x="553391" y="3111491"/>
            <a:ext cx="1554480" cy="1554480"/>
          </a:xfrm>
          <a:prstGeom prst="ellipse">
            <a:avLst/>
          </a:prstGeom>
          <a:solidFill>
            <a:srgbClr val="2A4B3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6" name="Image 0" descr="/home/claude/deck/icon_handshak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56" y="3515656"/>
            <a:ext cx="746150" cy="7461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377440" y="1450358"/>
            <a:ext cx="9235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200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Volvamos al ejercicio inicial:</a:t>
            </a:r>
            <a:endParaRPr lang="en-US" sz="2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200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 lugar donde sintieron seguridad</a:t>
            </a:r>
            <a:endParaRPr lang="en-US" sz="2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200" i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 que nadie se los explicara.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2377440" y="3258803"/>
            <a:ext cx="9235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Detrás de esa sensación, hoy hay un puntaje, un estudio, una decisión documentada. Y detrás de ese estudio, hay personas —guardias, jefes de seguridad, analistas, encargados— que la ley, por primera vez, reconoce como coadyuvantes de la seguridad pública.</a:t>
            </a:r>
            <a:endParaRPr lang="en-US" sz="1400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A9795930-4615-B9D9-A1D6-E0152C84178F}"/>
              </a:ext>
            </a:extLst>
          </p:cNvPr>
          <p:cNvSpPr/>
          <p:nvPr/>
        </p:nvSpPr>
        <p:spPr>
          <a:xfrm>
            <a:off x="457200" y="6236208"/>
            <a:ext cx="11274552" cy="0"/>
          </a:xfrm>
          <a:prstGeom prst="line">
            <a:avLst/>
          </a:prstGeom>
          <a:noFill/>
          <a:ln w="9525">
            <a:solidFill>
              <a:srgbClr val="D8DED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026F7A06-83DC-A9B5-20F6-FD3BA7717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21875"/>
            <a:ext cx="795157" cy="6361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54D315-8324-5216-314A-8FEB55A47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D93201A-ACBB-BC94-DE92-0E6AFCF6F34B}"/>
              </a:ext>
            </a:extLst>
          </p:cNvPr>
          <p:cNvSpPr/>
          <p:nvPr/>
        </p:nvSpPr>
        <p:spPr>
          <a:xfrm>
            <a:off x="5547167" y="5972889"/>
            <a:ext cx="1371600" cy="0"/>
          </a:xfrm>
          <a:prstGeom prst="line">
            <a:avLst/>
          </a:prstGeom>
          <a:noFill/>
          <a:ln w="25400">
            <a:solidFill>
              <a:srgbClr val="2A4B3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2EFB794-AEBC-48F4-8CDB-07CC9BA6C9C2}"/>
              </a:ext>
            </a:extLst>
          </p:cNvPr>
          <p:cNvSpPr txBox="1"/>
          <p:nvPr/>
        </p:nvSpPr>
        <p:spPr>
          <a:xfrm>
            <a:off x="5377149" y="5944330"/>
            <a:ext cx="19483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 err="1">
                <a:solidFill>
                  <a:srgbClr val="2A4B3D"/>
                </a:solidFill>
                <a:latin typeface="Calibri" pitchFamily="34" charset="0"/>
                <a:cs typeface="Calibri" pitchFamily="34" charset="-120"/>
              </a:rPr>
              <a:t>www.gruposep.cl</a:t>
            </a:r>
            <a:endParaRPr lang="en-US" sz="1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743C0B5-F8E8-F0FC-77AA-61C64E5A60F6}"/>
              </a:ext>
            </a:extLst>
          </p:cNvPr>
          <p:cNvSpPr txBox="1"/>
          <p:nvPr/>
        </p:nvSpPr>
        <p:spPr>
          <a:xfrm>
            <a:off x="5665511" y="62405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 err="1">
                <a:solidFill>
                  <a:srgbClr val="7C87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jmardones@gruposep.cll</a:t>
            </a:r>
            <a:endParaRPr lang="en-US" sz="10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FB2287C0-A4F2-ACE8-8DFA-BE30B1239BD0}"/>
              </a:ext>
            </a:extLst>
          </p:cNvPr>
          <p:cNvSpPr txBox="1"/>
          <p:nvPr/>
        </p:nvSpPr>
        <p:spPr>
          <a:xfrm>
            <a:off x="4139979" y="4277801"/>
            <a:ext cx="3912041" cy="5363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2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Muchas gracias por su atención.</a:t>
            </a:r>
            <a:endParaRPr lang="en-US" sz="20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953897F-9464-1E01-4732-F6B6E05F5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149" y="617484"/>
            <a:ext cx="2808750" cy="2247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344FF2E-855E-E966-1404-C5492ABD7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21" y="2864484"/>
            <a:ext cx="1521373" cy="104594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BDA53ED-CD3F-5027-92B1-E84AEE580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120" y="2864484"/>
            <a:ext cx="1521374" cy="103960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FD64523-D559-FDCA-7C73-D9068E15F5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435" y="2880992"/>
            <a:ext cx="1521374" cy="103960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33622B0-06CB-5673-6E9D-AB838E64F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5706" y="2874654"/>
            <a:ext cx="1521373" cy="104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375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1353</Words>
  <Application>Microsoft Macintosh PowerPoint</Application>
  <PresentationFormat>Panorámica</PresentationFormat>
  <Paragraphs>171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American Typewriter</vt:lpstr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SEGURIDAD PREVENTIVA SPA</cp:lastModifiedBy>
  <cp:revision>3</cp:revision>
  <dcterms:created xsi:type="dcterms:W3CDTF">2026-09-04T18:22:35Z</dcterms:created>
  <dcterms:modified xsi:type="dcterms:W3CDTF">2026-09-04T21:43:42Z</dcterms:modified>
</cp:coreProperties>
</file>